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7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81A"/>
    <a:srgbClr val="FF7C80"/>
    <a:srgbClr val="CC0000"/>
    <a:srgbClr val="660033"/>
    <a:srgbClr val="00FFCC"/>
    <a:srgbClr val="00FFFF"/>
    <a:srgbClr val="CCCC00"/>
    <a:srgbClr val="00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5914E3-C1A8-461C-AE66-305694B59AA8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9DD7426-2C45-48BF-A2BD-ACCABA79E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CAD9E-3195-4532-A67F-8F5860EE63B7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7FC0C-3070-4955-9287-A94BCBD4F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4BE8B-7F34-4302-B24B-ABF5AFAF4A21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C1EA-92B3-4FC1-A880-0B3809EDB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5927A6-48D1-4A02-8E5B-E0EEE0BC8EE5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109CF2-DAF2-4987-A17A-A89120D72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B5EB24A-ED26-4DF4-8C04-1310FB24A32A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2E7E82C-ED5F-4FF7-A1E6-3145296F1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A03912-D441-4D7A-8CAC-635FF110D334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029A41-8B71-4C98-B7E7-07258DA9C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20482A-9544-4048-ABE6-7E55789179F8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D68FA9-D4A0-48BD-AB78-E0FCFF464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C981BC-0FC7-4BD2-947B-76C4272E41CD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5F7C17-6F89-4581-A812-E5A9621E1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FCB17-37FF-4C27-88C3-112F503E0417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22E77-6344-4704-9318-1CE037F5A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BD06664-304C-4A70-A5F6-CECDF4865A38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73B8A54-0E2F-46D5-84CD-5E0BBF08B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E355655-C850-4EF3-AE02-A8CB1227EC5B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CC84B69-EE82-47BD-BB4D-1074351FD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EEFAC2-E82E-47E6-845A-76881A6893E9}" type="datetimeFigureOut">
              <a:rPr lang="ru-RU"/>
              <a:pPr>
                <a:defRPr/>
              </a:pPr>
              <a:t>14.04.2015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55A7AC2-16D8-4DE9-B4D4-3B7F3DBD6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313" y="0"/>
            <a:ext cx="8358187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tx2">
                    <a:lumMod val="10000"/>
                  </a:schemeClr>
                </a:solidFill>
                <a:latin typeface="+mj-lt"/>
                <a:cs typeface="+mn-cs"/>
              </a:rPr>
              <a:t>Укажите  годы событий: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5" y="714375"/>
            <a:ext cx="7643813" cy="5807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Основание Рима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Установление республики в Риме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 Нашествие галлов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Отмена долгового рабства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Установление Рима господства над Италией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2063" y="928688"/>
            <a:ext cx="36433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4081A"/>
                </a:solidFill>
                <a:latin typeface="Cambria" pitchFamily="18" charset="0"/>
              </a:rPr>
              <a:t>753 г. до н.э</a:t>
            </a:r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43500" y="3357563"/>
            <a:ext cx="3714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C0000"/>
                </a:solidFill>
                <a:latin typeface="Cambria" pitchFamily="18" charset="0"/>
              </a:rPr>
              <a:t>390 г. до н.э.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286500" y="4071938"/>
            <a:ext cx="2000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326 г.</a:t>
            </a:r>
          </a:p>
          <a:p>
            <a:pPr algn="ctr"/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 до н.э.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95963" y="5857875"/>
            <a:ext cx="30972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280 г. до н.э.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86563" y="1714500"/>
            <a:ext cx="19288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509 г. до н.э.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14375" y="0"/>
            <a:ext cx="78581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C4081A"/>
                </a:solidFill>
                <a:latin typeface="Cambria" pitchFamily="18" charset="0"/>
              </a:rPr>
              <a:t>Что означают указанные термины?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38" y="1357313"/>
            <a:ext cx="6929437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Вето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Сенат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Патриции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Плебеи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Республика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Консул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4800" b="1" dirty="0">
                <a:solidFill>
                  <a:schemeClr val="tx2">
                    <a:lumMod val="25000"/>
                  </a:schemeClr>
                </a:solidFill>
                <a:latin typeface="+mn-lt"/>
                <a:cs typeface="+mn-cs"/>
              </a:rPr>
              <a:t>Народный трибун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50" y="1433499"/>
            <a:ext cx="8658196" cy="2209800"/>
          </a:xfrm>
        </p:spPr>
        <p:txBody>
          <a:bodyPr>
            <a:noAutofit/>
          </a:bodyPr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C0000"/>
                </a:solidFill>
              </a:rPr>
              <a:t>Вторая война Рима </a:t>
            </a:r>
            <a:r>
              <a:rPr lang="ru-RU" sz="7200" b="1" smtClean="0">
                <a:solidFill>
                  <a:srgbClr val="CC0000"/>
                </a:solidFill>
              </a:rPr>
              <a:t>с </a:t>
            </a:r>
            <a:r>
              <a:rPr lang="ru-RU" sz="7200" b="1" dirty="0" err="1" smtClean="0">
                <a:solidFill>
                  <a:srgbClr val="CC0000"/>
                </a:solidFill>
              </a:rPr>
              <a:t>К</a:t>
            </a:r>
            <a:r>
              <a:rPr lang="ru-RU" sz="7200" b="1" smtClean="0">
                <a:solidFill>
                  <a:srgbClr val="CC0000"/>
                </a:solidFill>
              </a:rPr>
              <a:t>арфагеном</a:t>
            </a:r>
            <a:r>
              <a:rPr lang="ru-RU" sz="7200" b="1" dirty="0" smtClean="0">
                <a:solidFill>
                  <a:srgbClr val="CC0000"/>
                </a:solidFill>
              </a:rPr>
              <a:t>.</a:t>
            </a:r>
            <a:endParaRPr lang="ru-RU" sz="7200" b="1" dirty="0">
              <a:solidFill>
                <a:srgbClr val="CC0000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4581525"/>
            <a:ext cx="7858125" cy="17526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4400" b="1" smtClean="0">
                <a:solidFill>
                  <a:srgbClr val="C4081A"/>
                </a:solidFill>
              </a:rPr>
              <a:t>218-201 год до н.э.</a:t>
            </a:r>
          </a:p>
          <a:p>
            <a:pPr eaLnBrk="1" hangingPunct="1">
              <a:spcBef>
                <a:spcPct val="0"/>
              </a:spcBef>
            </a:pPr>
            <a:endParaRPr lang="ru-RU" sz="4400" b="1" smtClean="0">
              <a:solidFill>
                <a:srgbClr val="C408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2" descr="http://konan.3dn.ru/Rome/punicwar2.gif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214313"/>
            <a:ext cx="7715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CC0000"/>
                </a:solidFill>
                <a:latin typeface="Cambria" pitchFamily="18" charset="0"/>
              </a:rPr>
              <a:t>Битва при Каннах 216 г. до н.э.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928688"/>
            <a:ext cx="3286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660033"/>
                </a:solidFill>
                <a:latin typeface="Cambria" pitchFamily="18" charset="0"/>
              </a:rPr>
              <a:t>Римляне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00563" y="928688"/>
            <a:ext cx="46434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660033"/>
                </a:solidFill>
                <a:latin typeface="Cambria" pitchFamily="18" charset="0"/>
              </a:rPr>
              <a:t>Карфагеняне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1857375"/>
            <a:ext cx="3429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87 тысяч воинов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29188" y="1857375"/>
            <a:ext cx="3857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54 тысячи воинов</a:t>
            </a:r>
          </a:p>
        </p:txBody>
      </p:sp>
      <p:pic>
        <p:nvPicPr>
          <p:cNvPr id="21508" name="Picture 4" descr="http://4.bp.blogspot.com/_kF3tZYr1uBU/SuiBhfJIDkI/AAAAAAAAAto/3PeGesPBvHY/s320/HannibalTheCarthagini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071810"/>
            <a:ext cx="2714644" cy="3560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072063" y="6211888"/>
            <a:ext cx="4071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4081A"/>
                </a:solidFill>
                <a:latin typeface="Cambria" pitchFamily="18" charset="0"/>
              </a:rPr>
              <a:t>Ганнибал Барка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8" y="3214688"/>
            <a:ext cx="45005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Гай Теренций Варрон</a:t>
            </a:r>
          </a:p>
          <a:p>
            <a:pPr>
              <a:buFont typeface="Wingdings" pitchFamily="2" charset="2"/>
              <a:buChar char="§"/>
            </a:pPr>
            <a:r>
              <a:rPr lang="ru-RU" sz="4000" b="1">
                <a:solidFill>
                  <a:srgbClr val="C4081A"/>
                </a:solidFill>
                <a:latin typeface="Cambria" pitchFamily="18" charset="0"/>
              </a:rPr>
              <a:t>Луций Эмилий Павл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www.ve-group.ru/images/pics/353.jpg"/>
          <p:cNvPicPr>
            <a:picLocks noChangeAspect="1" noChangeArrowheads="1"/>
          </p:cNvPicPr>
          <p:nvPr/>
        </p:nvPicPr>
        <p:blipFill>
          <a:blip r:embed="rId2">
            <a:lum bright="46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88" y="1857375"/>
            <a:ext cx="914400" cy="3071813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85938" y="857250"/>
            <a:ext cx="500062" cy="9144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28813" y="5143500"/>
            <a:ext cx="485775" cy="914400"/>
          </a:xfrm>
          <a:prstGeom prst="rect">
            <a:avLst/>
          </a:prstGeom>
          <a:solidFill>
            <a:srgbClr val="66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0"/>
            <a:ext cx="3571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4081A"/>
                </a:solidFill>
                <a:latin typeface="Cambria" pitchFamily="18" charset="0"/>
              </a:rPr>
              <a:t>РИМ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72125" y="-142875"/>
            <a:ext cx="3571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C4081A"/>
                </a:solidFill>
                <a:latin typeface="Cambria" pitchFamily="18" charset="0"/>
              </a:rPr>
              <a:t>Карфаген</a:t>
            </a:r>
          </a:p>
        </p:txBody>
      </p:sp>
      <p:sp>
        <p:nvSpPr>
          <p:cNvPr id="9" name="Арка 8"/>
          <p:cNvSpPr/>
          <p:nvPr/>
        </p:nvSpPr>
        <p:spPr>
          <a:xfrm rot="16200000">
            <a:off x="5078413" y="2346325"/>
            <a:ext cx="2928937" cy="2214563"/>
          </a:xfrm>
          <a:prstGeom prst="blockArc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15063" y="928688"/>
            <a:ext cx="342900" cy="10001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43625" y="5143500"/>
            <a:ext cx="342900" cy="10001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Выгнутая влево стрелка 13"/>
          <p:cNvSpPr/>
          <p:nvPr/>
        </p:nvSpPr>
        <p:spPr>
          <a:xfrm rot="4812942">
            <a:off x="3501232" y="-751681"/>
            <a:ext cx="1255712" cy="42545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 rot="6330589">
            <a:off x="3156744" y="3658394"/>
            <a:ext cx="1419225" cy="397033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143250" y="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4081A"/>
                </a:solidFill>
                <a:latin typeface="Cambria" pitchFamily="18" charset="0"/>
              </a:rPr>
              <a:t>12 часов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2714625"/>
            <a:ext cx="192881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  <a:latin typeface="Cambria" pitchFamily="18" charset="0"/>
              </a:rPr>
              <a:t>70 тыс. человек</a:t>
            </a:r>
          </a:p>
          <a:p>
            <a:pPr algn="ctr"/>
            <a:r>
              <a:rPr lang="ru-RU" sz="2800" b="1">
                <a:solidFill>
                  <a:schemeClr val="bg1"/>
                </a:solidFill>
                <a:latin typeface="Cambria" pitchFamily="18" charset="0"/>
              </a:rPr>
              <a:t>павших</a:t>
            </a:r>
          </a:p>
          <a:p>
            <a:pPr algn="ctr"/>
            <a:r>
              <a:rPr lang="ru-RU" sz="2800" b="1">
                <a:solidFill>
                  <a:schemeClr val="bg1"/>
                </a:solidFill>
                <a:latin typeface="Cambria" pitchFamily="18" charset="0"/>
              </a:rPr>
              <a:t>16 тыс. пленных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929438" y="2786063"/>
            <a:ext cx="20002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bg1"/>
                </a:solidFill>
                <a:latin typeface="Cambria" pitchFamily="18" charset="0"/>
              </a:rPr>
              <a:t>6 тыс. человек</a:t>
            </a:r>
          </a:p>
          <a:p>
            <a:pPr algn="ctr"/>
            <a:r>
              <a:rPr lang="ru-RU" sz="3200" b="1">
                <a:solidFill>
                  <a:schemeClr val="bg1"/>
                </a:solidFill>
                <a:latin typeface="Cambria" pitchFamily="18" charset="0"/>
              </a:rPr>
              <a:t>потери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15125" y="485775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C0000"/>
                </a:solidFill>
                <a:latin typeface="Cambria" pitchFamily="18" charset="0"/>
                <a:hlinkClick r:id="" action="ppaction://noaction"/>
              </a:rPr>
              <a:t>победа</a:t>
            </a:r>
            <a:endParaRPr lang="ru-RU" sz="4800" b="1">
              <a:solidFill>
                <a:srgbClr val="CC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6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79 0.03959 L -0.41893 0.20764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8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38 0.03402 L -0.41112 -0.2599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7" grpId="0"/>
      <p:bldP spid="8" grpId="0"/>
      <p:bldP spid="10" grpId="0" animBg="1"/>
      <p:bldP spid="10" grpId="1" animBg="1"/>
      <p:bldP spid="11" grpId="0" animBg="1"/>
      <p:bldP spid="11" grpId="1" animBg="1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268</TotalTime>
  <Words>94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6</vt:i4>
      </vt:variant>
    </vt:vector>
  </HeadingPairs>
  <TitlesOfParts>
    <vt:vector size="21" baseType="lpstr">
      <vt:lpstr>Arial</vt:lpstr>
      <vt:lpstr>Cambria</vt:lpstr>
      <vt:lpstr>Wingdings 2</vt:lpstr>
      <vt:lpstr>Calibri</vt:lpstr>
      <vt:lpstr>Rockwell</vt:lpstr>
      <vt:lpstr>Wingdings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Рим – сильнейшая держава Средиземноморья</dc:title>
  <dc:creator>Admin</dc:creator>
  <cp:lastModifiedBy>User</cp:lastModifiedBy>
  <cp:revision>27</cp:revision>
  <dcterms:created xsi:type="dcterms:W3CDTF">2010-03-30T12:45:58Z</dcterms:created>
  <dcterms:modified xsi:type="dcterms:W3CDTF">2015-04-14T14:43:40Z</dcterms:modified>
</cp:coreProperties>
</file>